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5413"/>
  <p:notesSz cx="6858000" cy="9144000"/>
  <p:embeddedFontLst>
    <p:embeddedFont>
      <p:font typeface="Arial Black" panose="020B0A04020102020204" pitchFamily="34" charset="0"/>
      <p:regular r:id="rId20"/>
      <p:bold r:id="rId21"/>
    </p:embeddedFont>
    <p:embeddedFont>
      <p:font typeface="Arial Narrow" panose="020B0606020202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0SYjcnA9iDg5VeOUipvj45gJ0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3305" autoAdjust="0"/>
  </p:normalViewPr>
  <p:slideViewPr>
    <p:cSldViewPr snapToGrid="0">
      <p:cViewPr varScale="1">
        <p:scale>
          <a:sx n="42" d="100"/>
          <a:sy n="42" d="100"/>
        </p:scale>
        <p:origin x="1084" y="5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https://mobile.twitter.com/nxtstop1/status/691295624780759044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https://www.coreiq.com/skill-56-the-respect-model</a:t>
            </a:r>
            <a:endParaRPr/>
          </a:p>
        </p:txBody>
      </p:sp>
      <p:sp>
        <p:nvSpPr>
          <p:cNvPr id="293" name="Google Shape;293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3" name="Google Shape;313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https://www.toppr.com/guides/essays/respect-essay/</a:t>
            </a:r>
            <a:endParaRPr/>
          </a:p>
        </p:txBody>
      </p:sp>
      <p:sp>
        <p:nvSpPr>
          <p:cNvPr id="330" name="Google Shape;330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2" name="Google Shape;34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https://www.toppr.com/guides/essays/respect-essay/</a:t>
            </a:r>
            <a:endParaRPr/>
          </a:p>
        </p:txBody>
      </p:sp>
      <p:sp>
        <p:nvSpPr>
          <p:cNvPr id="272" name="Google Shape;27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https://www.toppr.com/guides/essays/respect-essay/</a:t>
            </a:r>
            <a:endParaRPr/>
          </a:p>
        </p:txBody>
      </p:sp>
      <p:sp>
        <p:nvSpPr>
          <p:cNvPr id="283" name="Google Shape;28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title"/>
          </p:nvPr>
        </p:nvSpPr>
        <p:spPr>
          <a:xfrm>
            <a:off x="914400" y="228565"/>
            <a:ext cx="16459200" cy="125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body" idx="1"/>
          </p:nvPr>
        </p:nvSpPr>
        <p:spPr>
          <a:xfrm>
            <a:off x="914400" y="2971342"/>
            <a:ext cx="16459200" cy="6216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914400" y="228565"/>
            <a:ext cx="16459200" cy="125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6035758" y="-2150015"/>
            <a:ext cx="6216485" cy="16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12207958" y="4022185"/>
            <a:ext cx="621648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3825958" y="59784"/>
            <a:ext cx="6216485" cy="120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>
            <a:spLocks noGrp="1"/>
          </p:cNvSpPr>
          <p:nvPr>
            <p:ph type="title"/>
          </p:nvPr>
        </p:nvSpPr>
        <p:spPr>
          <a:xfrm>
            <a:off x="914400" y="228565"/>
            <a:ext cx="16459200" cy="125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body" idx="1"/>
          </p:nvPr>
        </p:nvSpPr>
        <p:spPr>
          <a:xfrm>
            <a:off x="914400" y="2971342"/>
            <a:ext cx="16459200" cy="6216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5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5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6"/>
          <p:cNvSpPr txBox="1">
            <a:spLocks noGrp="1"/>
          </p:cNvSpPr>
          <p:nvPr>
            <p:ph type="ctrTitle"/>
          </p:nvPr>
        </p:nvSpPr>
        <p:spPr>
          <a:xfrm>
            <a:off x="609600" y="2285648"/>
            <a:ext cx="9601200" cy="220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99"/>
              <a:buFont typeface="Arial Black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ubTitle" idx="1"/>
          </p:nvPr>
        </p:nvSpPr>
        <p:spPr>
          <a:xfrm>
            <a:off x="609600" y="4457012"/>
            <a:ext cx="9601200" cy="148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840"/>
              </a:spcBef>
              <a:spcAft>
                <a:spcPts val="0"/>
              </a:spcAft>
              <a:buClr>
                <a:schemeClr val="lt1"/>
              </a:buClr>
              <a:buSzPts val="4199"/>
              <a:buNone/>
              <a:defRPr sz="4199">
                <a:solidFill>
                  <a:schemeClr val="lt1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4199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6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6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>
            <a:spLocks noGrp="1"/>
          </p:cNvSpPr>
          <p:nvPr>
            <p:ph type="title"/>
          </p:nvPr>
        </p:nvSpPr>
        <p:spPr>
          <a:xfrm>
            <a:off x="1444626" y="6609331"/>
            <a:ext cx="15544800" cy="204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99"/>
              <a:buFont typeface="Arial Black"/>
              <a:buNone/>
              <a:defRPr sz="5999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1444626" y="4359398"/>
            <a:ext cx="15544800" cy="224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8"/>
          <p:cNvSpPr txBox="1">
            <a:spLocks noGrp="1"/>
          </p:cNvSpPr>
          <p:nvPr>
            <p:ph type="title"/>
          </p:nvPr>
        </p:nvSpPr>
        <p:spPr>
          <a:xfrm>
            <a:off x="914400" y="228565"/>
            <a:ext cx="16459200" cy="125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body" idx="1"/>
          </p:nvPr>
        </p:nvSpPr>
        <p:spPr>
          <a:xfrm>
            <a:off x="914400" y="3085625"/>
            <a:ext cx="8077200" cy="610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5236" algn="l">
              <a:spcBef>
                <a:spcPts val="840"/>
              </a:spcBef>
              <a:spcAft>
                <a:spcPts val="0"/>
              </a:spcAft>
              <a:buClr>
                <a:schemeClr val="lt1"/>
              </a:buClr>
              <a:buSzPts val="4199"/>
              <a:buChar char="•"/>
              <a:defRPr sz="4199"/>
            </a:lvl1pPr>
            <a:lvl2pPr marL="914400" lvl="1" indent="-457200" algn="l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Char char="–"/>
              <a:defRPr sz="3600"/>
            </a:lvl2pPr>
            <a:lvl3pPr marL="1371600" lvl="2" indent="-4191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  <a:defRPr sz="3000"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Char char="–"/>
              <a:defRPr sz="2700"/>
            </a:lvl4pPr>
            <a:lvl5pPr marL="2286000" lvl="4" indent="-400050" algn="l"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Char char="»"/>
              <a:defRPr sz="2700"/>
            </a:lvl5pPr>
            <a:lvl6pPr marL="2743200" lvl="5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body" idx="2"/>
          </p:nvPr>
        </p:nvSpPr>
        <p:spPr>
          <a:xfrm>
            <a:off x="9296400" y="3085625"/>
            <a:ext cx="8077200" cy="610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5236" algn="l">
              <a:spcBef>
                <a:spcPts val="840"/>
              </a:spcBef>
              <a:spcAft>
                <a:spcPts val="0"/>
              </a:spcAft>
              <a:buClr>
                <a:schemeClr val="lt1"/>
              </a:buClr>
              <a:buSzPts val="4199"/>
              <a:buChar char="•"/>
              <a:defRPr sz="4199"/>
            </a:lvl1pPr>
            <a:lvl2pPr marL="914400" lvl="1" indent="-457200" algn="l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Char char="–"/>
              <a:defRPr sz="3600"/>
            </a:lvl2pPr>
            <a:lvl3pPr marL="1371600" lvl="2" indent="-4191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  <a:defRPr sz="3000"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Char char="–"/>
              <a:defRPr sz="2700"/>
            </a:lvl4pPr>
            <a:lvl5pPr marL="2286000" lvl="4" indent="-400050" algn="l"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Char char="»"/>
              <a:defRPr sz="2700"/>
            </a:lvl5pPr>
            <a:lvl6pPr marL="2743200" lvl="5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914400" y="228565"/>
            <a:ext cx="16459200" cy="125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99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>
            <a:off x="914400" y="2628494"/>
            <a:ext cx="8080376" cy="95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/>
            </a:lvl2pPr>
            <a:lvl3pPr marL="1371600" lvl="2" indent="-228600" algn="l"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 b="1"/>
            </a:lvl3pPr>
            <a:lvl4pPr marL="1828800" lvl="3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4pPr>
            <a:lvl5pPr marL="2286000" lvl="4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5pPr>
            <a:lvl6pPr marL="2743200" lvl="5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2"/>
          </p:nvPr>
        </p:nvSpPr>
        <p:spPr>
          <a:xfrm>
            <a:off x="914400" y="3657035"/>
            <a:ext cx="8080376" cy="5530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 sz="3600"/>
            </a:lvl1pPr>
            <a:lvl2pPr marL="914400" lvl="1" indent="-4191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–"/>
              <a:defRPr sz="30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3"/>
          </p:nvPr>
        </p:nvSpPr>
        <p:spPr>
          <a:xfrm>
            <a:off x="9290051" y="2628494"/>
            <a:ext cx="8083550" cy="95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/>
            </a:lvl2pPr>
            <a:lvl3pPr marL="1371600" lvl="2" indent="-228600" algn="l"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 b="1"/>
            </a:lvl3pPr>
            <a:lvl4pPr marL="1828800" lvl="3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4pPr>
            <a:lvl5pPr marL="2286000" lvl="4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5pPr>
            <a:lvl6pPr marL="2743200" lvl="5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body" idx="4"/>
          </p:nvPr>
        </p:nvSpPr>
        <p:spPr>
          <a:xfrm>
            <a:off x="9290051" y="3657035"/>
            <a:ext cx="8083550" cy="5530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 sz="3600"/>
            </a:lvl1pPr>
            <a:lvl2pPr marL="914400" lvl="1" indent="-4191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–"/>
              <a:defRPr sz="30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>
            <a:spLocks noGrp="1"/>
          </p:cNvSpPr>
          <p:nvPr>
            <p:ph type="title"/>
          </p:nvPr>
        </p:nvSpPr>
        <p:spPr>
          <a:xfrm>
            <a:off x="914400" y="228565"/>
            <a:ext cx="16459200" cy="125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0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0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2"/>
          <p:cNvSpPr txBox="1">
            <a:spLocks noGrp="1"/>
          </p:cNvSpPr>
          <p:nvPr>
            <p:ph type="title"/>
          </p:nvPr>
        </p:nvSpPr>
        <p:spPr>
          <a:xfrm>
            <a:off x="914401" y="2399930"/>
            <a:ext cx="6016626" cy="1742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Black"/>
              <a:buNone/>
              <a:defRPr sz="3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2"/>
          <p:cNvSpPr txBox="1">
            <a:spLocks noGrp="1"/>
          </p:cNvSpPr>
          <p:nvPr>
            <p:ph type="body" idx="1"/>
          </p:nvPr>
        </p:nvSpPr>
        <p:spPr>
          <a:xfrm>
            <a:off x="7150100" y="2857060"/>
            <a:ext cx="10223500" cy="633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336" algn="l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799"/>
              <a:buChar char="•"/>
              <a:defRPr sz="4799"/>
            </a:lvl1pPr>
            <a:lvl2pPr marL="914400" lvl="1" indent="-495236" algn="l">
              <a:spcBef>
                <a:spcPts val="840"/>
              </a:spcBef>
              <a:spcAft>
                <a:spcPts val="0"/>
              </a:spcAft>
              <a:buClr>
                <a:schemeClr val="lt1"/>
              </a:buClr>
              <a:buSzPts val="4199"/>
              <a:buChar char="–"/>
              <a:defRPr sz="4199"/>
            </a:lvl2pPr>
            <a:lvl3pPr marL="1371600" lvl="2" indent="-457200" algn="l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 sz="3600"/>
            </a:lvl3pPr>
            <a:lvl4pPr marL="1828800" lvl="3" indent="-4191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–"/>
              <a:defRPr sz="3000"/>
            </a:lvl4pPr>
            <a:lvl5pPr marL="2286000" lvl="4" indent="-4191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»"/>
              <a:defRPr sz="3000"/>
            </a:lvl5pPr>
            <a:lvl6pPr marL="2743200" lvl="5" indent="-4191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136" name="Google Shape;136;p42"/>
          <p:cNvSpPr txBox="1">
            <a:spLocks noGrp="1"/>
          </p:cNvSpPr>
          <p:nvPr>
            <p:ph type="body" idx="2"/>
          </p:nvPr>
        </p:nvSpPr>
        <p:spPr>
          <a:xfrm>
            <a:off x="914401" y="4228448"/>
            <a:ext cx="6016626" cy="495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3pPr>
            <a:lvl4pPr marL="1828800" lvl="3" indent="-22860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4pPr>
            <a:lvl5pPr marL="2286000" lvl="4" indent="-22860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5pPr>
            <a:lvl6pPr marL="2743200" lvl="5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6pPr>
            <a:lvl7pPr marL="3200400" lvl="6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7pPr>
            <a:lvl8pPr marL="3657600" lvl="7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8pPr>
            <a:lvl9pPr marL="4114800" lvl="8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9pPr>
          </a:lstStyle>
          <a:p>
            <a:endParaRPr/>
          </a:p>
        </p:txBody>
      </p:sp>
      <p:sp>
        <p:nvSpPr>
          <p:cNvPr id="137" name="Google Shape;137;p42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2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 txBox="1">
            <a:spLocks noGrp="1"/>
          </p:cNvSpPr>
          <p:nvPr>
            <p:ph type="title"/>
          </p:nvPr>
        </p:nvSpPr>
        <p:spPr>
          <a:xfrm>
            <a:off x="3584576" y="7199789"/>
            <a:ext cx="10972800" cy="849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Black"/>
              <a:buNone/>
              <a:defRPr sz="3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3"/>
          <p:cNvSpPr>
            <a:spLocks noGrp="1"/>
          </p:cNvSpPr>
          <p:nvPr>
            <p:ph type="pic" idx="2"/>
          </p:nvPr>
        </p:nvSpPr>
        <p:spPr>
          <a:xfrm>
            <a:off x="3584576" y="1828517"/>
            <a:ext cx="10972800" cy="5261751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43"/>
          <p:cNvSpPr txBox="1">
            <a:spLocks noGrp="1"/>
          </p:cNvSpPr>
          <p:nvPr>
            <p:ph type="body" idx="1"/>
          </p:nvPr>
        </p:nvSpPr>
        <p:spPr>
          <a:xfrm>
            <a:off x="3584576" y="8049765"/>
            <a:ext cx="10972800" cy="120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3pPr>
            <a:lvl4pPr marL="1828800" lvl="3" indent="-22860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4pPr>
            <a:lvl5pPr marL="2286000" lvl="4" indent="-228600" algn="l"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5pPr>
            <a:lvl6pPr marL="2743200" lvl="5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6pPr>
            <a:lvl7pPr marL="3200400" lvl="6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7pPr>
            <a:lvl8pPr marL="3657600" lvl="7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8pPr>
            <a:lvl9pPr marL="4114800" lvl="8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9pPr>
          </a:lstStyle>
          <a:p>
            <a:endParaRPr/>
          </a:p>
        </p:txBody>
      </p:sp>
      <p:sp>
        <p:nvSpPr>
          <p:cNvPr id="144" name="Google Shape;144;p43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4"/>
          <p:cNvSpPr txBox="1">
            <a:spLocks noGrp="1"/>
          </p:cNvSpPr>
          <p:nvPr>
            <p:ph type="title"/>
          </p:nvPr>
        </p:nvSpPr>
        <p:spPr>
          <a:xfrm>
            <a:off x="914400" y="228565"/>
            <a:ext cx="16459200" cy="125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4"/>
          <p:cNvSpPr txBox="1">
            <a:spLocks noGrp="1"/>
          </p:cNvSpPr>
          <p:nvPr>
            <p:ph type="body" idx="1"/>
          </p:nvPr>
        </p:nvSpPr>
        <p:spPr>
          <a:xfrm rot="5400000">
            <a:off x="6035758" y="-2150015"/>
            <a:ext cx="6216485" cy="16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44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5"/>
          <p:cNvSpPr txBox="1">
            <a:spLocks noGrp="1"/>
          </p:cNvSpPr>
          <p:nvPr>
            <p:ph type="title"/>
          </p:nvPr>
        </p:nvSpPr>
        <p:spPr>
          <a:xfrm rot="5400000">
            <a:off x="12207958" y="4022185"/>
            <a:ext cx="621648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5"/>
          <p:cNvSpPr txBox="1">
            <a:spLocks noGrp="1"/>
          </p:cNvSpPr>
          <p:nvPr>
            <p:ph type="body" idx="1"/>
          </p:nvPr>
        </p:nvSpPr>
        <p:spPr>
          <a:xfrm rot="5400000">
            <a:off x="3825958" y="59784"/>
            <a:ext cx="6216485" cy="120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45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5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5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ctrTitle"/>
          </p:nvPr>
        </p:nvSpPr>
        <p:spPr>
          <a:xfrm>
            <a:off x="609600" y="2285648"/>
            <a:ext cx="9601200" cy="220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99"/>
              <a:buFont typeface="Arial Black"/>
              <a:buNone/>
              <a:defRPr sz="59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ubTitle" idx="1"/>
          </p:nvPr>
        </p:nvSpPr>
        <p:spPr>
          <a:xfrm>
            <a:off x="609600" y="4457012"/>
            <a:ext cx="9601200" cy="148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lt1"/>
              </a:buClr>
              <a:buSzPts val="4199"/>
              <a:buNone/>
              <a:defRPr sz="4199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4199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1444626" y="6609331"/>
            <a:ext cx="15544800" cy="204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999"/>
              <a:buFont typeface="Arial Black"/>
              <a:buNone/>
              <a:defRPr sz="5999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1444626" y="4359398"/>
            <a:ext cx="15544800" cy="224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>
            <a:spLocks noGrp="1"/>
          </p:cNvSpPr>
          <p:nvPr>
            <p:ph type="title"/>
          </p:nvPr>
        </p:nvSpPr>
        <p:spPr>
          <a:xfrm>
            <a:off x="914400" y="228565"/>
            <a:ext cx="16459200" cy="125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1"/>
          </p:nvPr>
        </p:nvSpPr>
        <p:spPr>
          <a:xfrm>
            <a:off x="914400" y="3085625"/>
            <a:ext cx="8077200" cy="610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5236" algn="l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lt1"/>
              </a:buClr>
              <a:buSzPts val="4199"/>
              <a:buChar char="•"/>
              <a:defRPr sz="4199"/>
            </a:lvl1pPr>
            <a:lvl2pPr marL="914400" lvl="1" indent="-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Char char="–"/>
              <a:defRPr sz="3600"/>
            </a:lvl2pPr>
            <a:lvl3pPr marL="1371600" lvl="2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  <a:defRPr sz="3000"/>
            </a:lvl3pPr>
            <a:lvl4pPr marL="1828800" lvl="3" indent="-40005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Char char="–"/>
              <a:defRPr sz="2700"/>
            </a:lvl4pPr>
            <a:lvl5pPr marL="2286000" lvl="4" indent="-40005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Char char="»"/>
              <a:defRPr sz="2700"/>
            </a:lvl5pPr>
            <a:lvl6pPr marL="2743200" lvl="5" indent="-40005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2"/>
          </p:nvPr>
        </p:nvSpPr>
        <p:spPr>
          <a:xfrm>
            <a:off x="9296400" y="3085625"/>
            <a:ext cx="8077200" cy="610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5236" algn="l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lt1"/>
              </a:buClr>
              <a:buSzPts val="4199"/>
              <a:buChar char="•"/>
              <a:defRPr sz="4199"/>
            </a:lvl1pPr>
            <a:lvl2pPr marL="914400" lvl="1" indent="-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Char char="–"/>
              <a:defRPr sz="3600"/>
            </a:lvl2pPr>
            <a:lvl3pPr marL="1371600" lvl="2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•"/>
              <a:defRPr sz="3000"/>
            </a:lvl3pPr>
            <a:lvl4pPr marL="1828800" lvl="3" indent="-40005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Char char="–"/>
              <a:defRPr sz="2700"/>
            </a:lvl4pPr>
            <a:lvl5pPr marL="2286000" lvl="4" indent="-40005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Char char="»"/>
              <a:defRPr sz="2700"/>
            </a:lvl5pPr>
            <a:lvl6pPr marL="2743200" lvl="5" indent="-40005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title"/>
          </p:nvPr>
        </p:nvSpPr>
        <p:spPr>
          <a:xfrm>
            <a:off x="914400" y="228565"/>
            <a:ext cx="16459200" cy="125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99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914400" y="2628494"/>
            <a:ext cx="8080376" cy="95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2"/>
          </p:nvPr>
        </p:nvSpPr>
        <p:spPr>
          <a:xfrm>
            <a:off x="914400" y="3657035"/>
            <a:ext cx="8080376" cy="5530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 sz="3600"/>
            </a:lvl1pPr>
            <a:lvl2pPr marL="914400" lvl="1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–"/>
              <a:defRPr sz="3000"/>
            </a:lvl2pPr>
            <a:lvl3pPr marL="1371600" lvl="2" indent="-40005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/>
            </a:lvl3pPr>
            <a:lvl4pPr marL="1828800" lvl="3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»"/>
              <a:defRPr sz="2400"/>
            </a:lvl5pPr>
            <a:lvl6pPr marL="2743200" lvl="5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body" idx="3"/>
          </p:nvPr>
        </p:nvSpPr>
        <p:spPr>
          <a:xfrm>
            <a:off x="9290051" y="2628494"/>
            <a:ext cx="8083550" cy="95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4"/>
          </p:nvPr>
        </p:nvSpPr>
        <p:spPr>
          <a:xfrm>
            <a:off x="9290051" y="3657035"/>
            <a:ext cx="8083550" cy="5530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 sz="3600"/>
            </a:lvl1pPr>
            <a:lvl2pPr marL="914400" lvl="1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–"/>
              <a:defRPr sz="3000"/>
            </a:lvl2pPr>
            <a:lvl3pPr marL="1371600" lvl="2" indent="-40005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2700"/>
              <a:buChar char="•"/>
              <a:defRPr sz="2700"/>
            </a:lvl3pPr>
            <a:lvl4pPr marL="1828800" lvl="3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»"/>
              <a:defRPr sz="2400"/>
            </a:lvl5pPr>
            <a:lvl6pPr marL="2743200" lvl="5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1"/>
          <p:cNvSpPr txBox="1">
            <a:spLocks noGrp="1"/>
          </p:cNvSpPr>
          <p:nvPr>
            <p:ph type="title"/>
          </p:nvPr>
        </p:nvSpPr>
        <p:spPr>
          <a:xfrm>
            <a:off x="914400" y="228565"/>
            <a:ext cx="16459200" cy="125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914401" y="2399930"/>
            <a:ext cx="6016626" cy="1742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Black"/>
              <a:buNone/>
              <a:defRPr sz="3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7150100" y="2857060"/>
            <a:ext cx="10223500" cy="633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33336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799"/>
              <a:buChar char="•"/>
              <a:defRPr sz="4799"/>
            </a:lvl1pPr>
            <a:lvl2pPr marL="914400" lvl="1" indent="-495236" algn="l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lt1"/>
              </a:buClr>
              <a:buSzPts val="4199"/>
              <a:buChar char="–"/>
              <a:defRPr sz="4199"/>
            </a:lvl2pPr>
            <a:lvl3pPr marL="1371600" lvl="2" indent="-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 sz="3600"/>
            </a:lvl3pPr>
            <a:lvl4pPr marL="1828800" lvl="3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–"/>
              <a:defRPr sz="3000"/>
            </a:lvl4pPr>
            <a:lvl5pPr marL="2286000" lvl="4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Char char="»"/>
              <a:defRPr sz="3000"/>
            </a:lvl5pPr>
            <a:lvl6pPr marL="2743200" lvl="5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914401" y="4228448"/>
            <a:ext cx="6016626" cy="495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5pPr>
            <a:lvl6pPr marL="2743200" lvl="5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6pPr>
            <a:lvl7pPr marL="3200400" lvl="6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7pPr>
            <a:lvl8pPr marL="3657600" lvl="7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8pPr>
            <a:lvl9pPr marL="4114800" lvl="8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3584576" y="7199789"/>
            <a:ext cx="10972800" cy="849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 Black"/>
              <a:buNone/>
              <a:defRPr sz="3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3584576" y="1828517"/>
            <a:ext cx="10972800" cy="5261751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3584576" y="8049765"/>
            <a:ext cx="10972800" cy="120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3pPr>
            <a:lvl4pPr marL="1828800" lvl="3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4pPr>
            <a:lvl5pPr marL="2286000" lvl="4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5pPr>
            <a:lvl6pPr marL="2743200" lvl="5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6pPr>
            <a:lvl7pPr marL="3200400" lvl="6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7pPr>
            <a:lvl8pPr marL="3657600" lvl="7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8pPr>
            <a:lvl9pPr marL="4114800" lvl="8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914400" y="228565"/>
            <a:ext cx="16459200" cy="125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99"/>
              <a:buFont typeface="Arial Black"/>
              <a:buNone/>
              <a:defRPr sz="6599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914400" y="2971342"/>
            <a:ext cx="16459200" cy="6216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33336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799"/>
              <a:buFont typeface="Arial"/>
              <a:buChar char="•"/>
              <a:defRPr sz="47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95236" algn="l" rtl="0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lt1"/>
              </a:buClr>
              <a:buSzPts val="4199"/>
              <a:buFont typeface="Arial"/>
              <a:buChar char="–"/>
              <a:defRPr sz="41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–"/>
              <a:def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»"/>
              <a:def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4"/>
          <p:cNvSpPr txBox="1">
            <a:spLocks noGrp="1"/>
          </p:cNvSpPr>
          <p:nvPr>
            <p:ph type="title"/>
          </p:nvPr>
        </p:nvSpPr>
        <p:spPr>
          <a:xfrm>
            <a:off x="914400" y="228565"/>
            <a:ext cx="16459200" cy="125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99"/>
              <a:buFont typeface="Arial Black"/>
              <a:buNone/>
              <a:defRPr sz="6599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body" idx="1"/>
          </p:nvPr>
        </p:nvSpPr>
        <p:spPr>
          <a:xfrm>
            <a:off x="914400" y="2971342"/>
            <a:ext cx="16459200" cy="6216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33336" algn="l" rtl="0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799"/>
              <a:buFont typeface="Arial"/>
              <a:buChar char="•"/>
              <a:defRPr sz="47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95236" algn="l" rtl="0">
              <a:spcBef>
                <a:spcPts val="840"/>
              </a:spcBef>
              <a:spcAft>
                <a:spcPts val="0"/>
              </a:spcAft>
              <a:buClr>
                <a:schemeClr val="lt1"/>
              </a:buClr>
              <a:buSzPts val="4199"/>
              <a:buFont typeface="Arial"/>
              <a:buChar char="–"/>
              <a:defRPr sz="41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57200" algn="l" rtl="0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–"/>
              <a:def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»"/>
              <a:defRPr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dt" idx="10"/>
          </p:nvPr>
        </p:nvSpPr>
        <p:spPr>
          <a:xfrm>
            <a:off x="914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ftr" idx="11"/>
          </p:nvPr>
        </p:nvSpPr>
        <p:spPr>
          <a:xfrm>
            <a:off x="6248400" y="9533055"/>
            <a:ext cx="5791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34"/>
          <p:cNvSpPr txBox="1">
            <a:spLocks noGrp="1"/>
          </p:cNvSpPr>
          <p:nvPr>
            <p:ph type="sldNum" idx="12"/>
          </p:nvPr>
        </p:nvSpPr>
        <p:spPr>
          <a:xfrm>
            <a:off x="13106400" y="9533055"/>
            <a:ext cx="4267200" cy="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"/>
          <p:cNvSpPr/>
          <p:nvPr/>
        </p:nvSpPr>
        <p:spPr>
          <a:xfrm rot="2253296">
            <a:off x="15373350" y="0"/>
            <a:ext cx="2914650" cy="2802705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1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955" y="401755"/>
            <a:ext cx="1127439" cy="169674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"/>
          <p:cNvSpPr/>
          <p:nvPr/>
        </p:nvSpPr>
        <p:spPr>
          <a:xfrm>
            <a:off x="3384000" y="4962706"/>
            <a:ext cx="10915852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MALAYSIA MADANI: NILAI TERAS HORMAT</a:t>
            </a:r>
            <a:endParaRPr sz="6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 txBox="1"/>
          <p:nvPr/>
        </p:nvSpPr>
        <p:spPr>
          <a:xfrm>
            <a:off x="324000" y="-77294"/>
            <a:ext cx="151200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MODEL ‘EI DAN RESPECT’ DALAM MEMBANGUNKAN MINDA HORMAT</a:t>
            </a:r>
            <a:endParaRPr/>
          </a:p>
        </p:txBody>
      </p:sp>
      <p:sp>
        <p:nvSpPr>
          <p:cNvPr id="296" name="Google Shape;296;p27"/>
          <p:cNvSpPr/>
          <p:nvPr/>
        </p:nvSpPr>
        <p:spPr>
          <a:xfrm rot="2253296">
            <a:off x="15373350" y="0"/>
            <a:ext cx="2914650" cy="2802705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27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955" y="401755"/>
            <a:ext cx="1127439" cy="169674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7"/>
          <p:cNvSpPr/>
          <p:nvPr/>
        </p:nvSpPr>
        <p:spPr>
          <a:xfrm>
            <a:off x="998380" y="3013775"/>
            <a:ext cx="15832294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34290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34290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000" y="1949707"/>
            <a:ext cx="8029138" cy="833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7"/>
          <p:cNvPicPr preferRelativeResize="0"/>
          <p:nvPr/>
        </p:nvPicPr>
        <p:blipFill rotWithShape="1">
          <a:blip r:embed="rId5">
            <a:alphaModFix/>
          </a:blip>
          <a:srcRect b="21543"/>
          <a:stretch/>
        </p:blipFill>
        <p:spPr>
          <a:xfrm>
            <a:off x="9197538" y="2911068"/>
            <a:ext cx="7162559" cy="7271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9"/>
          <p:cNvSpPr/>
          <p:nvPr/>
        </p:nvSpPr>
        <p:spPr>
          <a:xfrm rot="2253296">
            <a:off x="15373350" y="0"/>
            <a:ext cx="2914650" cy="2802705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p9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955" y="401755"/>
            <a:ext cx="1127439" cy="169674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9"/>
          <p:cNvSpPr txBox="1"/>
          <p:nvPr/>
        </p:nvSpPr>
        <p:spPr>
          <a:xfrm>
            <a:off x="13203936" y="5309409"/>
            <a:ext cx="4718304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 Black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“LIFE LESSONS ON SHARING AND RESPECTING OTHERS”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3600" b="1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09" name="Google Shape;30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696" y="2906965"/>
            <a:ext cx="12825072" cy="7225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"/>
          <p:cNvSpPr/>
          <p:nvPr/>
        </p:nvSpPr>
        <p:spPr>
          <a:xfrm rot="2253296">
            <a:off x="15373350" y="0"/>
            <a:ext cx="2914650" cy="2802705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32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955" y="401755"/>
            <a:ext cx="1127439" cy="169674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2"/>
          <p:cNvSpPr txBox="1"/>
          <p:nvPr/>
        </p:nvSpPr>
        <p:spPr>
          <a:xfrm>
            <a:off x="1393221" y="4400198"/>
            <a:ext cx="1487373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APAKAH YANG BOLEH DIPELAJARI DARI  KISAH TERSEBUT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"/>
          <p:cNvSpPr/>
          <p:nvPr/>
        </p:nvSpPr>
        <p:spPr>
          <a:xfrm rot="2253296">
            <a:off x="15373350" y="0"/>
            <a:ext cx="2914650" cy="2802705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7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955" y="401755"/>
            <a:ext cx="1127439" cy="169674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7"/>
          <p:cNvSpPr txBox="1"/>
          <p:nvPr/>
        </p:nvSpPr>
        <p:spPr>
          <a:xfrm>
            <a:off x="946670" y="2977550"/>
            <a:ext cx="15884004" cy="692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42950" marR="0" lvl="0" indent="-74295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Memahami manusia itu </a:t>
            </a:r>
            <a:r>
              <a:rPr lang="en-US" sz="3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unik dan mempunyai kepelbagaian </a:t>
            </a: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dalam berfikir, beremosi dan bertingkah laku.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Mempunyai </a:t>
            </a:r>
            <a:r>
              <a:rPr lang="en-US" sz="3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minda hormat dan belas kasihan </a:t>
            </a: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terhadap orang lain tanpa mengira kedudukan dan pangkat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Mempunyai sifat prihatin, berminat dan memberikan perhatian untuk </a:t>
            </a:r>
            <a:r>
              <a:rPr lang="en-US" sz="3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memahami isu  yang sedang dialami oleh individu</a:t>
            </a:r>
            <a:endParaRPr sz="32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Mendengar dengan hati dan mempunyai </a:t>
            </a:r>
            <a:r>
              <a:rPr lang="en-US" sz="3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kemahiran berkomunikasi</a:t>
            </a: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(lisan dan bukan lisan)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Meletakkan diri dalam keadaan orang lain atau </a:t>
            </a:r>
            <a:r>
              <a:rPr lang="en-US" sz="3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melihat daripada perspektif mereka</a:t>
            </a:r>
            <a:endParaRPr sz="32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just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FFFF"/>
              </a:buClr>
              <a:buSzPts val="3600"/>
              <a:buFont typeface="Arial"/>
              <a:buAutoNum type="arabicPeriod"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Bersifat </a:t>
            </a:r>
            <a:r>
              <a:rPr lang="en-US" sz="3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terbuka dalam menerima maklum balas </a:t>
            </a: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bagi tujuan penambahbaikan diri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7"/>
          <p:cNvSpPr txBox="1"/>
          <p:nvPr/>
        </p:nvSpPr>
        <p:spPr>
          <a:xfrm>
            <a:off x="552828" y="110810"/>
            <a:ext cx="14991248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STRATEGI INDIVIDU PEMBENTUKAN NILAI  HORMAT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"/>
          <p:cNvSpPr txBox="1"/>
          <p:nvPr/>
        </p:nvSpPr>
        <p:spPr>
          <a:xfrm>
            <a:off x="998380" y="375761"/>
            <a:ext cx="13500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MERAIKAN KEPERLUAN PSIKOLOGI</a:t>
            </a:r>
            <a:endParaRPr/>
          </a:p>
        </p:txBody>
      </p:sp>
      <p:sp>
        <p:nvSpPr>
          <p:cNvPr id="333" name="Google Shape;333;p33"/>
          <p:cNvSpPr/>
          <p:nvPr/>
        </p:nvSpPr>
        <p:spPr>
          <a:xfrm rot="2253296">
            <a:off x="15373350" y="0"/>
            <a:ext cx="2914650" cy="2802705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33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955" y="401755"/>
            <a:ext cx="1127439" cy="169674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3"/>
          <p:cNvSpPr/>
          <p:nvPr/>
        </p:nvSpPr>
        <p:spPr>
          <a:xfrm>
            <a:off x="998380" y="3013775"/>
            <a:ext cx="15832294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34290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34290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33"/>
          <p:cNvSpPr/>
          <p:nvPr/>
        </p:nvSpPr>
        <p:spPr>
          <a:xfrm>
            <a:off x="704558" y="2964403"/>
            <a:ext cx="6021253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2700"/>
              <a:buFont typeface="Noto Sans Symbols"/>
              <a:buChar char="■"/>
            </a:pPr>
            <a:r>
              <a:rPr lang="en-US" sz="3600" b="0" i="0" u="none" strike="noStrike" cap="none">
                <a:solidFill>
                  <a:srgbClr val="FDE9D8"/>
                </a:solidFill>
                <a:latin typeface="Arial"/>
                <a:ea typeface="Arial"/>
                <a:cs typeface="Arial"/>
                <a:sym typeface="Arial"/>
              </a:rPr>
              <a:t>To be </a:t>
            </a:r>
            <a:r>
              <a:rPr lang="en-US" sz="3600" b="1" i="0" u="none" strike="noStrike" cap="none">
                <a:solidFill>
                  <a:srgbClr val="FDE9D8"/>
                </a:solidFill>
                <a:latin typeface="Arial"/>
                <a:ea typeface="Arial"/>
                <a:cs typeface="Arial"/>
                <a:sym typeface="Arial"/>
              </a:rPr>
              <a:t>recognized</a:t>
            </a:r>
            <a:r>
              <a:rPr lang="en-US" sz="3600" b="0" i="0" u="none" strike="noStrike" cap="none">
                <a:solidFill>
                  <a:srgbClr val="FDE9D8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3600" b="1" i="0" u="none" strike="noStrike" cap="none">
                <a:solidFill>
                  <a:srgbClr val="FDE9D8"/>
                </a:solidFill>
                <a:latin typeface="Arial"/>
                <a:ea typeface="Arial"/>
                <a:cs typeface="Arial"/>
                <a:sym typeface="Arial"/>
              </a:rPr>
              <a:t>remembered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A50021"/>
              </a:buClr>
              <a:buSzPts val="2700"/>
              <a:buFont typeface="Noto Sans Symbols"/>
              <a:buChar char="■"/>
            </a:pPr>
            <a:r>
              <a:rPr lang="en-US" sz="3600" b="0" i="0" u="none" strike="noStrike" cap="none">
                <a:solidFill>
                  <a:srgbClr val="FDE9D8"/>
                </a:solidFill>
                <a:latin typeface="Arial"/>
                <a:ea typeface="Arial"/>
                <a:cs typeface="Arial"/>
                <a:sym typeface="Arial"/>
              </a:rPr>
              <a:t>To feel </a:t>
            </a:r>
            <a:r>
              <a:rPr lang="en-US" sz="3600" b="1" i="0" u="none" strike="noStrike" cap="none">
                <a:solidFill>
                  <a:srgbClr val="FDE9D8"/>
                </a:solidFill>
                <a:latin typeface="Arial"/>
                <a:ea typeface="Arial"/>
                <a:cs typeface="Arial"/>
                <a:sym typeface="Arial"/>
              </a:rPr>
              <a:t>valued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A50021"/>
              </a:buClr>
              <a:buSzPts val="2700"/>
              <a:buFont typeface="Noto Sans Symbols"/>
              <a:buChar char="■"/>
            </a:pPr>
            <a:r>
              <a:rPr lang="en-US" sz="3600" b="0" i="0" u="none" strike="noStrike" cap="none">
                <a:solidFill>
                  <a:srgbClr val="FDE9D8"/>
                </a:solidFill>
                <a:latin typeface="Arial"/>
                <a:ea typeface="Arial"/>
                <a:cs typeface="Arial"/>
                <a:sym typeface="Arial"/>
              </a:rPr>
              <a:t>To feel </a:t>
            </a:r>
            <a:r>
              <a:rPr lang="en-US" sz="3600" b="1" i="0" u="none" strike="noStrike" cap="none">
                <a:solidFill>
                  <a:srgbClr val="FDE9D8"/>
                </a:solidFill>
                <a:latin typeface="Arial"/>
                <a:ea typeface="Arial"/>
                <a:cs typeface="Arial"/>
                <a:sym typeface="Arial"/>
              </a:rPr>
              <a:t>appreciated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A50021"/>
              </a:buClr>
              <a:buSzPts val="2700"/>
              <a:buFont typeface="Noto Sans Symbols"/>
              <a:buChar char="■"/>
            </a:pPr>
            <a:r>
              <a:rPr lang="en-US" sz="3600" b="0" i="0" u="none" strike="noStrike" cap="none">
                <a:solidFill>
                  <a:srgbClr val="FDE9D8"/>
                </a:solidFill>
                <a:latin typeface="Arial"/>
                <a:ea typeface="Arial"/>
                <a:cs typeface="Arial"/>
                <a:sym typeface="Arial"/>
              </a:rPr>
              <a:t>To feel </a:t>
            </a:r>
            <a:r>
              <a:rPr lang="en-US" sz="3600" b="1" i="0" u="none" strike="noStrike" cap="none">
                <a:solidFill>
                  <a:srgbClr val="FDE9D8"/>
                </a:solidFill>
                <a:latin typeface="Arial"/>
                <a:ea typeface="Arial"/>
                <a:cs typeface="Arial"/>
                <a:sym typeface="Arial"/>
              </a:rPr>
              <a:t>respected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A50021"/>
              </a:buClr>
              <a:buSzPts val="2700"/>
              <a:buFont typeface="Noto Sans Symbols"/>
              <a:buChar char="■"/>
            </a:pPr>
            <a:r>
              <a:rPr lang="en-US" sz="3600" b="0" i="0" u="none" strike="noStrike" cap="none">
                <a:solidFill>
                  <a:srgbClr val="FDE9D8"/>
                </a:solidFill>
                <a:latin typeface="Arial"/>
                <a:ea typeface="Arial"/>
                <a:cs typeface="Arial"/>
                <a:sym typeface="Arial"/>
              </a:rPr>
              <a:t>To feel </a:t>
            </a:r>
            <a:r>
              <a:rPr lang="en-US" sz="3600" b="1" i="0" u="none" strike="noStrike" cap="none">
                <a:solidFill>
                  <a:srgbClr val="FDE9D8"/>
                </a:solidFill>
                <a:latin typeface="Arial"/>
                <a:ea typeface="Arial"/>
                <a:cs typeface="Arial"/>
                <a:sym typeface="Arial"/>
              </a:rPr>
              <a:t>understood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A50021"/>
              </a:buClr>
              <a:buSzPts val="2700"/>
              <a:buFont typeface="Noto Sans Symbols"/>
              <a:buChar char="■"/>
            </a:pPr>
            <a:r>
              <a:rPr lang="en-US" sz="3600" b="0" i="0" u="none" strike="noStrike" cap="none">
                <a:solidFill>
                  <a:srgbClr val="FDE9D8"/>
                </a:solidFill>
                <a:latin typeface="Arial"/>
                <a:ea typeface="Arial"/>
                <a:cs typeface="Arial"/>
                <a:sym typeface="Arial"/>
              </a:rPr>
              <a:t>To feel </a:t>
            </a:r>
            <a:r>
              <a:rPr lang="en-US" sz="3600" b="1" i="0" u="none" strike="noStrike" cap="none">
                <a:solidFill>
                  <a:srgbClr val="FDE9D8"/>
                </a:solidFill>
                <a:latin typeface="Arial"/>
                <a:ea typeface="Arial"/>
                <a:cs typeface="Arial"/>
                <a:sym typeface="Arial"/>
              </a:rPr>
              <a:t>comfortable</a:t>
            </a:r>
            <a:r>
              <a:rPr lang="en-US" sz="3600" b="0" i="0" u="none" strike="noStrike" cap="none">
                <a:solidFill>
                  <a:srgbClr val="FDE9D8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about a want or need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50021"/>
              </a:buClr>
              <a:buSzPts val="3000"/>
              <a:buFont typeface="Noto Sans Symbols"/>
              <a:buNone/>
            </a:pPr>
            <a:endParaRPr sz="4000" b="1" i="1" u="none" strike="noStrike" cap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A50021"/>
              </a:buClr>
              <a:buSzPts val="2700"/>
              <a:buFont typeface="Noto Sans Symbols"/>
              <a:buNone/>
            </a:pPr>
            <a:endParaRPr sz="3600" b="1" i="1" u="none" strike="noStrike" cap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33" descr="Segi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3138" y="3522706"/>
            <a:ext cx="10104862" cy="622971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3"/>
          <p:cNvSpPr txBox="1"/>
          <p:nvPr/>
        </p:nvSpPr>
        <p:spPr>
          <a:xfrm>
            <a:off x="7164000" y="4062706"/>
            <a:ext cx="5809197" cy="4572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Penyempurnaan Diri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Penghargaan Kendiri 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Kasih Sayang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Keselamatan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Fisiologi </a:t>
            </a:r>
            <a:endParaRPr sz="4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2"/>
          <p:cNvSpPr/>
          <p:nvPr/>
        </p:nvSpPr>
        <p:spPr>
          <a:xfrm rot="2253296">
            <a:off x="15373350" y="0"/>
            <a:ext cx="2914650" cy="2802705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12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955" y="401755"/>
            <a:ext cx="1127439" cy="169674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2"/>
          <p:cNvSpPr txBox="1"/>
          <p:nvPr/>
        </p:nvSpPr>
        <p:spPr>
          <a:xfrm>
            <a:off x="2286000" y="2180508"/>
            <a:ext cx="13716000" cy="358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 Narrow"/>
              <a:buNone/>
            </a:pPr>
            <a:r>
              <a:rPr lang="en-US" sz="9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SEKIAN TERIMA KASIH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1"/>
          <p:cNvSpPr/>
          <p:nvPr/>
        </p:nvSpPr>
        <p:spPr>
          <a:xfrm rot="2253296">
            <a:off x="15373350" y="0"/>
            <a:ext cx="2914650" cy="2802705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3" name="Google Shape;353;p11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955" y="401755"/>
            <a:ext cx="1127439" cy="169674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1"/>
          <p:cNvSpPr txBox="1"/>
          <p:nvPr/>
        </p:nvSpPr>
        <p:spPr>
          <a:xfrm>
            <a:off x="324000" y="380399"/>
            <a:ext cx="1487373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 Black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SUMBER RUJUKAN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 txBox="1"/>
          <p:nvPr/>
        </p:nvSpPr>
        <p:spPr>
          <a:xfrm>
            <a:off x="1328803" y="3220616"/>
            <a:ext cx="1563039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Anwar Ibrahim (2022) Script For Better Malaysia: An Empowering Vision and Policy Framework for Action. Institut 	Darul Ehsan: Shah Alam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Gardner, H. (2007) Howard Gardner’s ‘quintet of minds’ [https://news.harvard.edu/gazette/story/2007/05/howard-gardners-quintet-of-minds]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/>
          <p:nvPr/>
        </p:nvSpPr>
        <p:spPr>
          <a:xfrm rot="2253296">
            <a:off x="15371429" y="1589"/>
            <a:ext cx="2913750" cy="2801840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13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4758" y="403221"/>
            <a:ext cx="1127092" cy="169621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3"/>
          <p:cNvSpPr txBox="1"/>
          <p:nvPr/>
        </p:nvSpPr>
        <p:spPr>
          <a:xfrm>
            <a:off x="506667" y="403220"/>
            <a:ext cx="15295279" cy="70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99"/>
              <a:buFont typeface="Arial"/>
              <a:buNone/>
            </a:pPr>
            <a:r>
              <a:rPr lang="en-US" sz="3999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KANDUNGAN NILAI TERAS HORMAT</a:t>
            </a:r>
            <a:endParaRPr sz="1998" b="1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5" name="Google Shape;175;p13"/>
          <p:cNvSpPr/>
          <p:nvPr/>
        </p:nvSpPr>
        <p:spPr>
          <a:xfrm>
            <a:off x="12203059" y="5232871"/>
            <a:ext cx="184674" cy="38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3"/>
          <p:cNvSpPr/>
          <p:nvPr/>
        </p:nvSpPr>
        <p:spPr>
          <a:xfrm>
            <a:off x="1764000" y="3702706"/>
            <a:ext cx="14037833" cy="1080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3"/>
          <p:cNvSpPr/>
          <p:nvPr/>
        </p:nvSpPr>
        <p:spPr>
          <a:xfrm>
            <a:off x="3294656" y="3870845"/>
            <a:ext cx="12239824" cy="731861"/>
          </a:xfrm>
          <a:prstGeom prst="rect">
            <a:avLst/>
          </a:prstGeom>
          <a:solidFill>
            <a:srgbClr val="DEA0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ISU DAN CABARAN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3"/>
          <p:cNvSpPr/>
          <p:nvPr/>
        </p:nvSpPr>
        <p:spPr>
          <a:xfrm>
            <a:off x="1953340" y="3846685"/>
            <a:ext cx="1223811" cy="7560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A00E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DEA00E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 sz="5400" b="0" i="0" u="none" strike="noStrike" cap="none">
              <a:solidFill>
                <a:srgbClr val="DEA00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9" name="Google Shape;179;p13"/>
          <p:cNvSpPr/>
          <p:nvPr/>
        </p:nvSpPr>
        <p:spPr>
          <a:xfrm>
            <a:off x="1760640" y="4906551"/>
            <a:ext cx="14037833" cy="1080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3"/>
          <p:cNvSpPr/>
          <p:nvPr/>
        </p:nvSpPr>
        <p:spPr>
          <a:xfrm>
            <a:off x="1949980" y="5050531"/>
            <a:ext cx="1223811" cy="8121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A00E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DEA00E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 sz="5400" b="0" i="0" u="none" strike="noStrike" cap="none">
              <a:solidFill>
                <a:srgbClr val="DEA00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1" name="Google Shape;181;p13"/>
          <p:cNvSpPr/>
          <p:nvPr/>
        </p:nvSpPr>
        <p:spPr>
          <a:xfrm>
            <a:off x="1775400" y="6078727"/>
            <a:ext cx="14037833" cy="1080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3"/>
          <p:cNvSpPr/>
          <p:nvPr/>
        </p:nvSpPr>
        <p:spPr>
          <a:xfrm>
            <a:off x="3306056" y="6246866"/>
            <a:ext cx="12239824" cy="731861"/>
          </a:xfrm>
          <a:prstGeom prst="rect">
            <a:avLst/>
          </a:prstGeom>
          <a:solidFill>
            <a:srgbClr val="DEA0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MODEL PELAKSANAAN DAN PENILAIAN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3"/>
          <p:cNvSpPr/>
          <p:nvPr/>
        </p:nvSpPr>
        <p:spPr>
          <a:xfrm>
            <a:off x="1964740" y="6222706"/>
            <a:ext cx="1223811" cy="7560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A00E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DEA00E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 sz="5400" b="0" i="0" u="none" strike="noStrike" cap="none">
              <a:solidFill>
                <a:srgbClr val="DEA00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4" name="Google Shape;184;p13"/>
          <p:cNvSpPr/>
          <p:nvPr/>
        </p:nvSpPr>
        <p:spPr>
          <a:xfrm>
            <a:off x="1777800" y="7302706"/>
            <a:ext cx="14037833" cy="1080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50800" dir="5400000" algn="ctr" rotWithShape="0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3"/>
          <p:cNvSpPr/>
          <p:nvPr/>
        </p:nvSpPr>
        <p:spPr>
          <a:xfrm>
            <a:off x="3308456" y="7470845"/>
            <a:ext cx="12239824" cy="731861"/>
          </a:xfrm>
          <a:prstGeom prst="rect">
            <a:avLst/>
          </a:prstGeom>
          <a:solidFill>
            <a:srgbClr val="DEA0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STRATEGI PEMBENTUKAN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3"/>
          <p:cNvSpPr/>
          <p:nvPr/>
        </p:nvSpPr>
        <p:spPr>
          <a:xfrm>
            <a:off x="1967140" y="7446685"/>
            <a:ext cx="1223811" cy="7560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A00E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DEA00E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 sz="5400" b="0" i="0" u="none" strike="noStrike" cap="none">
              <a:solidFill>
                <a:srgbClr val="DEA00E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7" name="Google Shape;187;p13"/>
          <p:cNvSpPr/>
          <p:nvPr/>
        </p:nvSpPr>
        <p:spPr>
          <a:xfrm>
            <a:off x="3306056" y="5062609"/>
            <a:ext cx="12239824" cy="800097"/>
          </a:xfrm>
          <a:prstGeom prst="rect">
            <a:avLst/>
          </a:prstGeom>
          <a:solidFill>
            <a:srgbClr val="DEA00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KONSEP, DEFINISI DAN KESAN</a:t>
            </a:r>
            <a:endParaRPr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"/>
          <p:cNvSpPr/>
          <p:nvPr/>
        </p:nvSpPr>
        <p:spPr>
          <a:xfrm rot="2253296">
            <a:off x="15373350" y="0"/>
            <a:ext cx="2914650" cy="2802705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955" y="401755"/>
            <a:ext cx="1127439" cy="169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"/>
          <p:cNvPicPr preferRelativeResize="0"/>
          <p:nvPr/>
        </p:nvPicPr>
        <p:blipFill rotWithShape="1">
          <a:blip r:embed="rId4">
            <a:alphaModFix/>
          </a:blip>
          <a:srcRect t="3903" b="34249"/>
          <a:stretch/>
        </p:blipFill>
        <p:spPr>
          <a:xfrm>
            <a:off x="409207" y="1962230"/>
            <a:ext cx="6071434" cy="636095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"/>
          <p:cNvSpPr txBox="1"/>
          <p:nvPr/>
        </p:nvSpPr>
        <p:spPr>
          <a:xfrm>
            <a:off x="504000" y="346310"/>
            <a:ext cx="15300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ISU DAN CABARAN NILAI HORMAT</a:t>
            </a:r>
            <a:endParaRPr sz="2800" b="1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97" name="Google Shape;19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2073" y="4461667"/>
            <a:ext cx="5867400" cy="34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8617" y="2159776"/>
            <a:ext cx="9144000" cy="559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0258">
            <a:off x="8466714" y="3471503"/>
            <a:ext cx="9144000" cy="44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456115">
            <a:off x="924389" y="7790166"/>
            <a:ext cx="7962900" cy="44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05278" y="6525880"/>
            <a:ext cx="4493095" cy="347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10">
            <a:alphaModFix/>
          </a:blip>
          <a:srcRect b="53355"/>
          <a:stretch/>
        </p:blipFill>
        <p:spPr>
          <a:xfrm>
            <a:off x="12880154" y="6992907"/>
            <a:ext cx="4945063" cy="2985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/>
          <p:nvPr/>
        </p:nvSpPr>
        <p:spPr>
          <a:xfrm rot="2253296">
            <a:off x="15373350" y="0"/>
            <a:ext cx="2914650" cy="2802705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26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955" y="401755"/>
            <a:ext cx="1127439" cy="169674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/>
          <p:nvPr/>
        </p:nvSpPr>
        <p:spPr>
          <a:xfrm>
            <a:off x="1547424" y="3802910"/>
            <a:ext cx="1566000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742950" marR="0" lvl="0" indent="-7429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AutoNum type="arabicPeriod"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Ingat kembali peristiwa atau perkara (disebabkan oleh orang lain) yang memberi kesan kepada diri (rasa terhina / dimalukan dan sebagainya yang sukar dilupakan / memaafkan) sehingga </a:t>
            </a:r>
            <a:r>
              <a:rPr lang="en-US" sz="3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ANDA HILANG HORMAT </a:t>
            </a: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kepada mereka</a:t>
            </a:r>
            <a:endParaRPr sz="3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74295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Arial"/>
              <a:buAutoNum type="arabicPeriod"/>
            </a:pPr>
            <a:r>
              <a:rPr lang="en-US" sz="3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Apa perasaan / emosi / tingkah laku yang wujud pada diri disebabkan perkara itu</a:t>
            </a:r>
            <a:endParaRPr sz="32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6"/>
          <p:cNvSpPr txBox="1"/>
          <p:nvPr/>
        </p:nvSpPr>
        <p:spPr>
          <a:xfrm>
            <a:off x="1370854" y="431970"/>
            <a:ext cx="1417322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 Black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REFLEKSI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"/>
          <p:cNvSpPr/>
          <p:nvPr/>
        </p:nvSpPr>
        <p:spPr>
          <a:xfrm rot="2253296">
            <a:off x="15373350" y="0"/>
            <a:ext cx="2914650" cy="2802705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3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955" y="401755"/>
            <a:ext cx="1127439" cy="169674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"/>
          <p:cNvSpPr txBox="1"/>
          <p:nvPr/>
        </p:nvSpPr>
        <p:spPr>
          <a:xfrm>
            <a:off x="504000" y="346310"/>
            <a:ext cx="15300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DEFINISI NILAI TERAS HORMAT</a:t>
            </a:r>
            <a:endParaRPr sz="2800" b="1" i="0" u="none" strike="noStrike" cap="non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0" name="Google Shape;220;p3"/>
          <p:cNvSpPr txBox="1"/>
          <p:nvPr/>
        </p:nvSpPr>
        <p:spPr>
          <a:xfrm>
            <a:off x="1224000" y="2991108"/>
            <a:ext cx="15299999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‘Respect’ dalam Anwar Ibrahim (2022) </a:t>
            </a:r>
            <a:r>
              <a:rPr lang="en-US" sz="3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mengambil kira pendapat, keinginan dan hak orang lain.</a:t>
            </a: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Elemen kemanusiaan yang merangkumi unsur kepatuhan, kesetiaan, kebolehpercayaan dan tatasusila dikaitkan secara langsung dengan rasa hormat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Dalam </a:t>
            </a:r>
            <a:r>
              <a:rPr lang="en-US" sz="3200" b="1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konteks negara</a:t>
            </a: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nilai hormat merujuk kepada pemahaman yang lebih mendalam tentang sesuatu kelompok masyarakat yang memberi </a:t>
            </a:r>
            <a:r>
              <a:rPr lang="en-US" sz="3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fokus kepada elemen perpaduan sebagai sebuah negara</a:t>
            </a: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Ahli masyarakat yang berpegang teguh kepada rukun negara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Dalam </a:t>
            </a:r>
            <a:r>
              <a:rPr lang="en-US" sz="3200" b="1" i="0" u="sng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konteks individu</a:t>
            </a:r>
            <a:r>
              <a:rPr lang="en-US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hormat merujuk </a:t>
            </a:r>
            <a:r>
              <a:rPr lang="en-US" sz="3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kepada adab, kesopanan, budi bahasa dan kesederhanaan</a:t>
            </a:r>
            <a:endParaRPr sz="32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"/>
          <p:cNvSpPr/>
          <p:nvPr/>
        </p:nvSpPr>
        <p:spPr>
          <a:xfrm rot="2253296">
            <a:off x="15373350" y="0"/>
            <a:ext cx="2914650" cy="2802705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8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955" y="401755"/>
            <a:ext cx="1127439" cy="169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697" y="3107459"/>
            <a:ext cx="13794303" cy="6961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8"/>
          <p:cNvSpPr txBox="1"/>
          <p:nvPr/>
        </p:nvSpPr>
        <p:spPr>
          <a:xfrm>
            <a:off x="190663" y="150646"/>
            <a:ext cx="1535341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 Black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KESAN NILAI TERAS HORMAT TERHADAP PERHUBUNGAN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8"/>
          <p:cNvSpPr/>
          <p:nvPr/>
        </p:nvSpPr>
        <p:spPr>
          <a:xfrm rot="10800000">
            <a:off x="4871337" y="6167153"/>
            <a:ext cx="9672663" cy="84213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444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8"/>
          <p:cNvSpPr txBox="1"/>
          <p:nvPr/>
        </p:nvSpPr>
        <p:spPr>
          <a:xfrm>
            <a:off x="14692830" y="6357387"/>
            <a:ext cx="3337144" cy="46166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⮚"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RESPECFUL MIND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8"/>
          <p:cNvSpPr/>
          <p:nvPr/>
        </p:nvSpPr>
        <p:spPr>
          <a:xfrm>
            <a:off x="684000" y="8922706"/>
            <a:ext cx="8460000" cy="7871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8"/>
          <p:cNvSpPr/>
          <p:nvPr/>
        </p:nvSpPr>
        <p:spPr>
          <a:xfrm>
            <a:off x="531039" y="2865930"/>
            <a:ext cx="4018956" cy="7203054"/>
          </a:xfrm>
          <a:prstGeom prst="roundRect">
            <a:avLst>
              <a:gd name="adj" fmla="val 16667"/>
            </a:avLst>
          </a:prstGeom>
          <a:noFill/>
          <a:ln w="63500" cap="flat" cmpd="sng">
            <a:solidFill>
              <a:srgbClr val="FF00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"/>
          <p:cNvSpPr/>
          <p:nvPr/>
        </p:nvSpPr>
        <p:spPr>
          <a:xfrm>
            <a:off x="1619519" y="3702706"/>
            <a:ext cx="8294995" cy="68569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FF"/>
              </a:gs>
              <a:gs pos="50000">
                <a:srgbClr val="F4F4FF"/>
              </a:gs>
              <a:gs pos="100000">
                <a:srgbClr val="CCCC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"/>
          <p:cNvSpPr/>
          <p:nvPr/>
        </p:nvSpPr>
        <p:spPr>
          <a:xfrm>
            <a:off x="1619519" y="4731247"/>
            <a:ext cx="8294995" cy="68569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78FCB"/>
              </a:gs>
              <a:gs pos="50000">
                <a:srgbClr val="AFD2EA"/>
              </a:gs>
              <a:gs pos="100000">
                <a:srgbClr val="378FC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"/>
          <p:cNvSpPr/>
          <p:nvPr/>
        </p:nvSpPr>
        <p:spPr>
          <a:xfrm>
            <a:off x="1619519" y="5759788"/>
            <a:ext cx="8294995" cy="68569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FF"/>
              </a:gs>
              <a:gs pos="50000">
                <a:srgbClr val="F4F4FF"/>
              </a:gs>
              <a:gs pos="100000">
                <a:srgbClr val="CCCC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"/>
          <p:cNvSpPr txBox="1"/>
          <p:nvPr/>
        </p:nvSpPr>
        <p:spPr>
          <a:xfrm>
            <a:off x="2788533" y="5843118"/>
            <a:ext cx="589268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3200" b="1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Creating</a:t>
            </a: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"/>
          <p:cNvSpPr/>
          <p:nvPr/>
        </p:nvSpPr>
        <p:spPr>
          <a:xfrm>
            <a:off x="1619519" y="6788330"/>
            <a:ext cx="8294995" cy="68569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378FCB"/>
              </a:gs>
              <a:gs pos="50000">
                <a:srgbClr val="AFD2EA"/>
              </a:gs>
              <a:gs pos="100000">
                <a:srgbClr val="378FC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"/>
          <p:cNvSpPr txBox="1"/>
          <p:nvPr/>
        </p:nvSpPr>
        <p:spPr>
          <a:xfrm>
            <a:off x="2973051" y="4785310"/>
            <a:ext cx="589268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3200" b="1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Respectful</a:t>
            </a: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"/>
          <p:cNvSpPr/>
          <p:nvPr/>
        </p:nvSpPr>
        <p:spPr>
          <a:xfrm>
            <a:off x="1619519" y="7816871"/>
            <a:ext cx="8294995" cy="68569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FF"/>
              </a:gs>
              <a:gs pos="50000">
                <a:srgbClr val="F4F4FF"/>
              </a:gs>
              <a:gs pos="100000">
                <a:srgbClr val="CCCCF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"/>
          <p:cNvSpPr txBox="1"/>
          <p:nvPr/>
        </p:nvSpPr>
        <p:spPr>
          <a:xfrm>
            <a:off x="2820674" y="3750385"/>
            <a:ext cx="589268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3200" b="1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Ethical</a:t>
            </a: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4"/>
          <p:cNvGrpSpPr/>
          <p:nvPr/>
        </p:nvGrpSpPr>
        <p:grpSpPr>
          <a:xfrm>
            <a:off x="3383755" y="3045582"/>
            <a:ext cx="223803" cy="6045060"/>
            <a:chOff x="1824" y="1212"/>
            <a:chExt cx="77" cy="2539"/>
          </a:xfrm>
        </p:grpSpPr>
        <p:sp>
          <p:nvSpPr>
            <p:cNvPr id="247" name="Google Shape;247;p4"/>
            <p:cNvSpPr/>
            <p:nvPr/>
          </p:nvSpPr>
          <p:spPr>
            <a:xfrm>
              <a:off x="1825" y="1212"/>
              <a:ext cx="75" cy="24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1824" y="1780"/>
              <a:ext cx="70" cy="107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1827" y="2209"/>
              <a:ext cx="70" cy="107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1825" y="2641"/>
              <a:ext cx="70" cy="107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1825" y="3072"/>
              <a:ext cx="70" cy="107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1827" y="3511"/>
              <a:ext cx="74" cy="24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" name="Google Shape;253;p4"/>
          <p:cNvGrpSpPr/>
          <p:nvPr/>
        </p:nvGrpSpPr>
        <p:grpSpPr>
          <a:xfrm>
            <a:off x="7881240" y="3043202"/>
            <a:ext cx="228565" cy="6045061"/>
            <a:chOff x="3597" y="1211"/>
            <a:chExt cx="79" cy="2539"/>
          </a:xfrm>
        </p:grpSpPr>
        <p:sp>
          <p:nvSpPr>
            <p:cNvPr id="254" name="Google Shape;254;p4"/>
            <p:cNvSpPr/>
            <p:nvPr/>
          </p:nvSpPr>
          <p:spPr>
            <a:xfrm>
              <a:off x="3598" y="1211"/>
              <a:ext cx="74" cy="24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3597" y="1779"/>
              <a:ext cx="76" cy="111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3600" y="2208"/>
              <a:ext cx="76" cy="111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3598" y="2640"/>
              <a:ext cx="77" cy="111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3598" y="3071"/>
              <a:ext cx="77" cy="111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3600" y="3510"/>
              <a:ext cx="74" cy="24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endPara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0" name="Google Shape;260;p4"/>
          <p:cNvSpPr/>
          <p:nvPr/>
        </p:nvSpPr>
        <p:spPr>
          <a:xfrm>
            <a:off x="1745707" y="9073977"/>
            <a:ext cx="8156904" cy="228565"/>
          </a:xfrm>
          <a:prstGeom prst="rect">
            <a:avLst/>
          </a:prstGeom>
          <a:gradFill>
            <a:gsLst>
              <a:gs pos="0">
                <a:srgbClr val="EEECE1">
                  <a:alpha val="0"/>
                </a:srgbClr>
              </a:gs>
              <a:gs pos="50000">
                <a:srgbClr val="A7A69E">
                  <a:alpha val="57254"/>
                </a:srgbClr>
              </a:gs>
              <a:gs pos="100000">
                <a:srgbClr val="EEECE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 txBox="1"/>
          <p:nvPr/>
        </p:nvSpPr>
        <p:spPr>
          <a:xfrm>
            <a:off x="4559083" y="9343039"/>
            <a:ext cx="2720617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rPr lang="en-US" sz="2850" b="1" i="1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Howard Gardner</a:t>
            </a:r>
            <a:endParaRPr sz="2850" b="1" i="1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4"/>
          <p:cNvSpPr txBox="1"/>
          <p:nvPr/>
        </p:nvSpPr>
        <p:spPr>
          <a:xfrm>
            <a:off x="2877817" y="7931042"/>
            <a:ext cx="589268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3200" b="1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Disciplined</a:t>
            </a: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 txBox="1"/>
          <p:nvPr/>
        </p:nvSpPr>
        <p:spPr>
          <a:xfrm>
            <a:off x="2973051" y="6853605"/>
            <a:ext cx="589268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3200" b="1" i="0" u="none" strike="noStrike" cap="none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Synthesizing</a:t>
            </a: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 rot="2253296">
            <a:off x="15373350" y="0"/>
            <a:ext cx="2914650" cy="2802705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4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955" y="401755"/>
            <a:ext cx="1127439" cy="169674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"/>
          <p:cNvSpPr txBox="1"/>
          <p:nvPr/>
        </p:nvSpPr>
        <p:spPr>
          <a:xfrm>
            <a:off x="864000" y="425330"/>
            <a:ext cx="1499124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MODEL HORMAT: HOWARD GARDNER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504000" y="4731247"/>
            <a:ext cx="720000" cy="58477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4"/>
          <p:cNvSpPr txBox="1"/>
          <p:nvPr/>
        </p:nvSpPr>
        <p:spPr>
          <a:xfrm>
            <a:off x="10943999" y="4479631"/>
            <a:ext cx="5724481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Minda Hormat bermaksud belajar </a:t>
            </a:r>
            <a:r>
              <a:rPr lang="en-US" sz="32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bertoleransi untuk mereka yang berbeza, dan mencipta cara untuk memahami dan bergaul dengan orang lain</a:t>
            </a:r>
            <a:endParaRPr sz="14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"/>
          <p:cNvSpPr txBox="1"/>
          <p:nvPr/>
        </p:nvSpPr>
        <p:spPr>
          <a:xfrm>
            <a:off x="1764000" y="209564"/>
            <a:ext cx="14040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KOMPONEN NILAI HORMAT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/>
          <p:nvPr/>
        </p:nvSpPr>
        <p:spPr>
          <a:xfrm rot="2253296">
            <a:off x="15373350" y="0"/>
            <a:ext cx="2914650" cy="2802705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5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955" y="401755"/>
            <a:ext cx="1127439" cy="169674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"/>
          <p:cNvSpPr/>
          <p:nvPr/>
        </p:nvSpPr>
        <p:spPr>
          <a:xfrm>
            <a:off x="998380" y="3013775"/>
            <a:ext cx="15832294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34290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34290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"/>
          <p:cNvSpPr/>
          <p:nvPr/>
        </p:nvSpPr>
        <p:spPr>
          <a:xfrm>
            <a:off x="8610723" y="3315549"/>
            <a:ext cx="8960757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3937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Terdapat dua aspek penting dalam minda hormat iaitu penghormatan terhadap diri dan orang lain.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❖"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PENGHORMATAN TERHADAP DIRI </a:t>
            </a: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merujuk kepada </a:t>
            </a:r>
            <a:r>
              <a:rPr lang="en-US" sz="28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tingkah laku menyayangi diri sendiri dan tatakelakuan yang bermaruah</a:t>
            </a:r>
            <a:r>
              <a:rPr lang="en-US" sz="28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Ia mampu meningkatkan keyakinan, akhlak, mempunyai etika yang baik dan kurang kecenderungan untuk membuat perbandingan dengan orang lain. Ia merupakan asas kepada sesuatu perhubungan yang sihat.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949" y="1958638"/>
            <a:ext cx="7976800" cy="797680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411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"/>
          <p:cNvSpPr/>
          <p:nvPr/>
        </p:nvSpPr>
        <p:spPr>
          <a:xfrm rot="2253296">
            <a:off x="15373350" y="0"/>
            <a:ext cx="2914650" cy="2802705"/>
          </a:xfrm>
          <a:prstGeom prst="ellipse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6" descr="Vectorism - Universiti, College, Educ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955" y="401755"/>
            <a:ext cx="1127439" cy="169674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6"/>
          <p:cNvSpPr/>
          <p:nvPr/>
        </p:nvSpPr>
        <p:spPr>
          <a:xfrm>
            <a:off x="998380" y="3013775"/>
            <a:ext cx="15832294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34290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34290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6"/>
          <p:cNvSpPr/>
          <p:nvPr/>
        </p:nvSpPr>
        <p:spPr>
          <a:xfrm>
            <a:off x="716520" y="2692038"/>
            <a:ext cx="16396014" cy="609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Noto Sans Symbols"/>
              <a:buChar char="❖"/>
            </a:pPr>
            <a:r>
              <a:rPr lang="en-US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PENGHORMATAN TERHADAP ORANG LAIN </a:t>
            </a: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merujuk kepada </a:t>
            </a:r>
            <a:r>
              <a:rPr lang="en-US" sz="36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tingkah laku yang beradap dalam berinteraksi dengan orang lain</a:t>
            </a: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Ia mampu meningkatkan harga diri, keyakinan, dan hubungan interpersonal orang lain. Menghormati sesama manusia merupakan syarat penting untuk hidup dalam masyarakat. </a:t>
            </a:r>
            <a:r>
              <a:rPr lang="en-US" sz="36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Rasa hormat yang sesuai mesti dipamerkan kepada orang khususnya yang signifikan dalam kehidupan kita. </a:t>
            </a:r>
            <a:r>
              <a:rPr lang="en-US"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Salah satu kaedah terbaik untuk menunjukkan rasa hormat kepada orang lain ialah mendengar dan memberi ruang kepada orang menyatakan pandangannya walaupun kita tidak bersetuju dengannya.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6"/>
          <p:cNvSpPr txBox="1"/>
          <p:nvPr/>
        </p:nvSpPr>
        <p:spPr>
          <a:xfrm>
            <a:off x="716520" y="234462"/>
            <a:ext cx="14040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KOMPONEN NILAI HORMAT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663</Words>
  <Application>Microsoft Office PowerPoint</Application>
  <PresentationFormat>Custom</PresentationFormat>
  <Paragraphs>94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Arial Black</vt:lpstr>
      <vt:lpstr>Noto Sans Symbols</vt:lpstr>
      <vt:lpstr>Arial</vt:lpstr>
      <vt:lpstr>Arial Narrow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Taqiuddin Hamzah</dc:creator>
  <cp:lastModifiedBy>ABPM KKB03</cp:lastModifiedBy>
  <cp:revision>1</cp:revision>
  <dcterms:created xsi:type="dcterms:W3CDTF">2017-01-14T08:14:00Z</dcterms:created>
  <dcterms:modified xsi:type="dcterms:W3CDTF">2024-01-22T14:16:42Z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1033-10.2.0.7549</vt:lpwstr>
  </property>
</Properties>
</file>